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handoutMasterIdLst>
    <p:handoutMasterId r:id="rId13"/>
  </p:handoutMasterIdLst>
  <p:sldIdLst>
    <p:sldId id="272" r:id="rId2"/>
    <p:sldId id="273" r:id="rId3"/>
    <p:sldId id="274" r:id="rId4"/>
    <p:sldId id="275" r:id="rId5"/>
    <p:sldId id="276" r:id="rId6"/>
    <p:sldId id="277" r:id="rId7"/>
    <p:sldId id="278" r:id="rId8"/>
    <p:sldId id="279" r:id="rId9"/>
    <p:sldId id="280" r:id="rId10"/>
    <p:sldId id="281" r:id="rId11"/>
  </p:sldIdLst>
  <p:sldSz cx="9144000" cy="6858000" type="screen4x3"/>
  <p:notesSz cx="7053263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352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21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 snapToGrid="0">
      <p:cViewPr varScale="1">
        <p:scale>
          <a:sx n="77" d="100"/>
          <a:sy n="77" d="100"/>
        </p:scale>
        <p:origin x="3222" y="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B593C5F6-75A7-46CB-96C8-71F6A6B937F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56414" cy="467072"/>
          </a:xfrm>
          <a:prstGeom prst="rect">
            <a:avLst/>
          </a:prstGeom>
        </p:spPr>
        <p:txBody>
          <a:bodyPr vert="horz" lIns="93487" tIns="46744" rIns="93487" bIns="46744" rtlCol="0"/>
          <a:lstStyle>
            <a:lvl1pPr algn="l">
              <a:defRPr sz="1200"/>
            </a:lvl1pPr>
          </a:lstStyle>
          <a:p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FE48E1A-C0EA-4955-9189-68F0EF3B79A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95217" y="0"/>
            <a:ext cx="3056414" cy="467072"/>
          </a:xfrm>
          <a:prstGeom prst="rect">
            <a:avLst/>
          </a:prstGeom>
        </p:spPr>
        <p:txBody>
          <a:bodyPr vert="horz" lIns="93487" tIns="46744" rIns="93487" bIns="46744" rtlCol="0"/>
          <a:lstStyle>
            <a:lvl1pPr algn="r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9/20/2020 am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BFD063E-C8F7-49DB-90B5-621C855D3F4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842031"/>
            <a:ext cx="3056414" cy="467071"/>
          </a:xfrm>
          <a:prstGeom prst="rect">
            <a:avLst/>
          </a:prstGeom>
        </p:spPr>
        <p:txBody>
          <a:bodyPr vert="horz" lIns="93487" tIns="46744" rIns="93487" bIns="46744" rtlCol="0" anchor="b"/>
          <a:lstStyle>
            <a:lvl1pPr algn="l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Micky Galloway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F5DF3F9-B2DC-4327-B738-DF2D75D93DE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95217" y="8842031"/>
            <a:ext cx="3056414" cy="467071"/>
          </a:xfrm>
          <a:prstGeom prst="rect">
            <a:avLst/>
          </a:prstGeom>
        </p:spPr>
        <p:txBody>
          <a:bodyPr vert="horz" lIns="93487" tIns="46744" rIns="93487" bIns="46744" rtlCol="0" anchor="b"/>
          <a:lstStyle>
            <a:lvl1pPr algn="r">
              <a:defRPr sz="1200"/>
            </a:lvl1pPr>
          </a:lstStyle>
          <a:p>
            <a:fld id="{CBC71B87-A4EA-4E6C-8517-B2E0EEDE5352}" type="slidenum"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7200739"/>
      </p:ext>
    </p:extLst>
  </p:cSld>
  <p:clrMap bg1="lt1" tx1="dk1" bg2="lt2" tx2="dk2" accent1="accent1" accent2="accent2" accent3="accent3" accent4="accent4" accent5="accent5" accent6="accent6" hlink="hlink" folHlink="folHlink"/>
  <p:hf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56414" cy="467072"/>
          </a:xfrm>
          <a:prstGeom prst="rect">
            <a:avLst/>
          </a:prstGeom>
        </p:spPr>
        <p:txBody>
          <a:bodyPr vert="horz" lIns="93487" tIns="46744" rIns="93487" bIns="4674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5217" y="0"/>
            <a:ext cx="3056414" cy="467072"/>
          </a:xfrm>
          <a:prstGeom prst="rect">
            <a:avLst/>
          </a:prstGeom>
        </p:spPr>
        <p:txBody>
          <a:bodyPr vert="horz" lIns="93487" tIns="46744" rIns="93487" bIns="46744" rtlCol="0"/>
          <a:lstStyle>
            <a:lvl1pPr algn="r">
              <a:defRPr sz="1200"/>
            </a:lvl1pPr>
          </a:lstStyle>
          <a:p>
            <a:r>
              <a:rPr lang="en-US"/>
              <a:t>9/20/2020 am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33513" y="1163638"/>
            <a:ext cx="4186237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487" tIns="46744" rIns="93487" bIns="46744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5327" y="4480004"/>
            <a:ext cx="5642610" cy="3665458"/>
          </a:xfrm>
          <a:prstGeom prst="rect">
            <a:avLst/>
          </a:prstGeom>
        </p:spPr>
        <p:txBody>
          <a:bodyPr vert="horz" lIns="93487" tIns="46744" rIns="93487" bIns="46744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31"/>
            <a:ext cx="3056414" cy="467071"/>
          </a:xfrm>
          <a:prstGeom prst="rect">
            <a:avLst/>
          </a:prstGeom>
        </p:spPr>
        <p:txBody>
          <a:bodyPr vert="horz" lIns="93487" tIns="46744" rIns="93487" bIns="46744" rtlCol="0" anchor="b"/>
          <a:lstStyle>
            <a:lvl1pPr algn="l">
              <a:defRPr sz="1200"/>
            </a:lvl1pPr>
          </a:lstStyle>
          <a:p>
            <a:r>
              <a:rPr lang="en-US"/>
              <a:t>Micky Galloway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5217" y="8842031"/>
            <a:ext cx="3056414" cy="467071"/>
          </a:xfrm>
          <a:prstGeom prst="rect">
            <a:avLst/>
          </a:prstGeom>
        </p:spPr>
        <p:txBody>
          <a:bodyPr vert="horz" lIns="93487" tIns="46744" rIns="93487" bIns="46744" rtlCol="0" anchor="b"/>
          <a:lstStyle>
            <a:lvl1pPr algn="r">
              <a:defRPr sz="1200"/>
            </a:lvl1pPr>
          </a:lstStyle>
          <a:p>
            <a:fld id="{8574D808-C841-46F9-B361-72614FB1B9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4928443"/>
      </p:ext>
    </p:extLst>
  </p:cSld>
  <p:clrMap bg1="lt1" tx1="dk1" bg2="lt2" tx2="dk2" accent1="accent1" accent2="accent2" accent3="accent3" accent4="accent4" accent5="accent5" accent6="accent6" hlink="hlink" folHlink="folHlink"/>
  <p:hf hd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3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-3764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sz="1800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sz="1800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 sz="1800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4901F455-7A69-4969-8171-3C389D1EC669}" type="datetime2">
              <a:rPr lang="en-US" smtClean="0"/>
              <a:pPr/>
              <a:t>Saturday, September 19, 2020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48EC0A2F-2DF7-42AC-B514-2BE809C51AA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9199997"/>
      </p:ext>
    </p:extLst>
  </p:cSld>
  <p:clrMapOvr>
    <a:masterClrMapping/>
  </p:clrMapOvr>
  <p:transition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31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95AF9-A52D-4C31-A3FC-1830CA8AF4C4}" type="datetime2">
              <a:rPr lang="en-US" smtClean="0"/>
              <a:pPr/>
              <a:t>Saturday, September 19, 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C0A2F-2DF7-42AC-B514-2BE809C51AA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9169013"/>
      </p:ext>
    </p:extLst>
  </p:cSld>
  <p:clrMapOvr>
    <a:masterClrMapping/>
  </p:clrMapOvr>
  <p:transition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2"/>
            <a:ext cx="1777470" cy="5592761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E2ABF-7718-4CEC-AD9D-257A6369EA6D}" type="datetime2">
              <a:rPr lang="en-US" smtClean="0"/>
              <a:pPr/>
              <a:t>Saturday, September 19, 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C0A2F-2DF7-42AC-B514-2BE809C51AA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673665"/>
      </p:ext>
    </p:extLst>
  </p:cSld>
  <p:clrMapOvr>
    <a:masterClrMapping/>
  </p:clrMapOvr>
  <p:transition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11863-CA59-4AE2-BB2D-1982BD805000}" type="datetime2">
              <a:rPr lang="en-US" smtClean="0"/>
              <a:pPr/>
              <a:t>Saturday, September 19, 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C0A2F-2DF7-42AC-B514-2BE809C51AA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130769451"/>
      </p:ext>
    </p:extLst>
  </p:cSld>
  <p:clrMapOvr>
    <a:masterClrMapping/>
  </p:clrMapOvr>
  <p:transition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B3EB5-A02A-4963-9277-64CC70287A4E}" type="datetime2">
              <a:rPr lang="en-US" smtClean="0"/>
              <a:pPr/>
              <a:t>Saturday, September 19, 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C0A2F-2DF7-42AC-B514-2BE809C51AA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sz="1800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sz="1800"/>
          </a:p>
        </p:txBody>
      </p:sp>
    </p:spTree>
    <p:extLst>
      <p:ext uri="{BB962C8B-B14F-4D97-AF65-F5344CB8AC3E}">
        <p14:creationId xmlns:p14="http://schemas.microsoft.com/office/powerpoint/2010/main" val="33319838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3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3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AA7EC-19FD-4AF3-A423-38AF705D85C0}" type="datetime2">
              <a:rPr lang="en-US" smtClean="0"/>
              <a:pPr/>
              <a:t>Saturday, September 19, 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C0A2F-2DF7-42AC-B514-2BE809C51AA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84872374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7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6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444296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7D1E5-1317-4410-A8A6-49B0C20EDE6F}" type="datetime2">
              <a:rPr lang="en-US" smtClean="0"/>
              <a:pPr/>
              <a:t>Saturday, September 19, 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C0A2F-2DF7-42AC-B514-2BE809C51AA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506227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CD262-8311-4F92-908F-B747A7ED9BF1}" type="datetime2">
              <a:rPr lang="en-US" smtClean="0"/>
              <a:pPr/>
              <a:t>Saturday, September 19, 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C0A2F-2DF7-42AC-B514-2BE809C51AA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54876853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A6202-7085-4DB7-BA05-015AF83DCA7E}" type="datetime2">
              <a:rPr lang="en-US" smtClean="0"/>
              <a:pPr/>
              <a:t>Saturday, September 19, 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C0A2F-2DF7-42AC-B514-2BE809C51AA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1730875"/>
      </p:ext>
    </p:extLst>
  </p:cSld>
  <p:clrMapOvr>
    <a:masterClrMapping/>
  </p:clrMapOvr>
  <p:transition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633D7A00-34EF-4015-B21A-FD96AA4EBF52}" type="datetime2">
              <a:rPr lang="en-US" smtClean="0"/>
              <a:pPr/>
              <a:t>Saturday, September 19, 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C0A2F-2DF7-42AC-B514-2BE809C51AA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3996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6D126CF5-9322-41CF-B239-0EF36FCEF81A}" type="datetime2">
              <a:rPr lang="en-US" smtClean="0"/>
              <a:pPr/>
              <a:t>Saturday, September 19, 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3" y="6407946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48EC0A2F-2DF7-42AC-B514-2BE809C51AA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1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 sz="1800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40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sz="1800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sz="1800"/>
          </a:p>
        </p:txBody>
      </p:sp>
    </p:spTree>
    <p:extLst>
      <p:ext uri="{BB962C8B-B14F-4D97-AF65-F5344CB8AC3E}">
        <p14:creationId xmlns:p14="http://schemas.microsoft.com/office/powerpoint/2010/main" val="152465737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 sz="1800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40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30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4AD13221-DF72-4B25-A194-CE04E0B48423}" type="datetime2">
              <a:rPr lang="en-US" smtClean="0"/>
              <a:pPr/>
              <a:t>Saturday, September 19, 2020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3" y="6407946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6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48EC0A2F-2DF7-42AC-B514-2BE809C51AA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91417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fade thruBlk="1"/>
  </p:transition>
  <p:hf hdr="0" ftr="0" dt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CADB92-02BE-400E-A29D-09233A160D4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1469322"/>
            <a:ext cx="7772400" cy="830997"/>
          </a:xfrm>
        </p:spPr>
        <p:txBody>
          <a:bodyPr>
            <a:spAutoFit/>
          </a:bodyPr>
          <a:lstStyle/>
          <a:p>
            <a:r>
              <a:rPr lang="fr-FR" dirty="0" err="1">
                <a:solidFill>
                  <a:schemeClr val="tx1"/>
                </a:solidFill>
              </a:rPr>
              <a:t>Unstable</a:t>
            </a:r>
            <a:r>
              <a:rPr lang="fr-FR" dirty="0">
                <a:solidFill>
                  <a:schemeClr val="tx1"/>
                </a:solidFill>
              </a:rPr>
              <a:t> Souls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D90857F-0249-4E4A-8AA7-F3919B74F1D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52475" y="3182983"/>
            <a:ext cx="7772400" cy="1569660"/>
          </a:xfrm>
        </p:spPr>
        <p:txBody>
          <a:bodyPr>
            <a:spAutoFit/>
          </a:bodyPr>
          <a:lstStyle/>
          <a:p>
            <a:r>
              <a:rPr lang="fr-FR" sz="2400" dirty="0">
                <a:solidFill>
                  <a:schemeClr val="tx1"/>
                </a:solidFill>
              </a:rPr>
              <a:t>2 Peter 2:1-14</a:t>
            </a:r>
            <a:r>
              <a:rPr lang="en-US" sz="2400" dirty="0">
                <a:solidFill>
                  <a:schemeClr val="tx1"/>
                </a:solidFill>
              </a:rPr>
              <a:t>, </a:t>
            </a:r>
            <a:r>
              <a:rPr lang="en-US" sz="2400" i="1" dirty="0">
                <a:solidFill>
                  <a:schemeClr val="tx1"/>
                </a:solidFill>
              </a:rPr>
              <a:t>“having eyes full of adultery, and that cannot cease from sin; enticing unstedfast souls; having a heart exercised in covetousness; children of cursing”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3548960-8D55-4EC8-85B4-70EE6C6082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/>
            <a:fld id="{48EC0A2F-2DF7-42AC-B514-2BE809C51AA2}" type="slidenum">
              <a:rPr lang="en-US">
                <a:latin typeface="Lucida Sans Unicode"/>
              </a:rPr>
              <a:pPr defTabSz="457200"/>
              <a:t>1</a:t>
            </a:fld>
            <a:endParaRPr lang="en-US">
              <a:latin typeface="Lucida Sans Unicode"/>
            </a:endParaRPr>
          </a:p>
        </p:txBody>
      </p:sp>
    </p:spTree>
    <p:extLst>
      <p:ext uri="{BB962C8B-B14F-4D97-AF65-F5344CB8AC3E}">
        <p14:creationId xmlns:p14="http://schemas.microsoft.com/office/powerpoint/2010/main" val="2023196959"/>
      </p:ext>
    </p:extLst>
  </p:cSld>
  <p:clrMapOvr>
    <a:masterClrMapping/>
  </p:clrMapOvr>
  <p:transition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BC737C1-7F22-4BE3-84AC-2DAB1C6CBB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0968" y="1119672"/>
            <a:ext cx="8882064" cy="5693866"/>
          </a:xfrm>
          <a:solidFill>
            <a:schemeClr val="bg1"/>
          </a:solidFill>
        </p:spPr>
        <p:txBody>
          <a:bodyPr wrap="square">
            <a:spAutoFit/>
          </a:bodyPr>
          <a:lstStyle/>
          <a:p>
            <a:pPr marL="109728" indent="0">
              <a:spcBef>
                <a:spcPts val="0"/>
              </a:spcBef>
              <a:buNone/>
            </a:pPr>
            <a:r>
              <a:rPr lang="en-US" sz="2800" b="1" dirty="0"/>
              <a:t>A stable person is one on whom you can rely.</a:t>
            </a:r>
          </a:p>
          <a:p>
            <a:pPr>
              <a:spcBef>
                <a:spcPts val="0"/>
              </a:spcBef>
              <a:buClr>
                <a:schemeClr val="tx1"/>
              </a:buClr>
              <a:buSzPct val="100000"/>
            </a:pPr>
            <a:r>
              <a:rPr lang="en-US" sz="2400" dirty="0"/>
              <a:t>He will be faithful in attendance.</a:t>
            </a:r>
          </a:p>
          <a:p>
            <a:pPr>
              <a:spcBef>
                <a:spcPts val="0"/>
              </a:spcBef>
              <a:buClr>
                <a:schemeClr val="tx1"/>
              </a:buClr>
              <a:buSzPct val="100000"/>
            </a:pPr>
            <a:r>
              <a:rPr lang="en-US" sz="2400" dirty="0"/>
              <a:t>He is stable in doctrine.</a:t>
            </a:r>
          </a:p>
          <a:p>
            <a:pPr marL="109728" indent="0">
              <a:spcBef>
                <a:spcPts val="0"/>
              </a:spcBef>
              <a:buNone/>
            </a:pPr>
            <a:endParaRPr lang="en-US" sz="2400" dirty="0"/>
          </a:p>
          <a:p>
            <a:pPr marL="109728" indent="0">
              <a:spcBef>
                <a:spcPts val="0"/>
              </a:spcBef>
              <a:buNone/>
            </a:pPr>
            <a:r>
              <a:rPr lang="en-US" sz="2400" dirty="0"/>
              <a:t>False prophets …</a:t>
            </a:r>
          </a:p>
          <a:p>
            <a:pPr marL="109728" indent="0">
              <a:spcBef>
                <a:spcPts val="0"/>
              </a:spcBef>
              <a:buNone/>
            </a:pPr>
            <a:r>
              <a:rPr lang="en-US" sz="2400" i="1" dirty="0"/>
              <a:t>“having eyes full of adultery, and that cannot cease from sin; </a:t>
            </a:r>
            <a:r>
              <a:rPr lang="en-US" sz="2400" i="1" u="sng" dirty="0"/>
              <a:t>enticing unstedfast souls</a:t>
            </a:r>
            <a:r>
              <a:rPr lang="en-US" sz="2400" i="1" dirty="0"/>
              <a:t>; having a heart exercised in covetousness; children of cursing”</a:t>
            </a:r>
            <a:r>
              <a:rPr lang="en-US" sz="2400" dirty="0"/>
              <a:t> 2 Peter 2:14</a:t>
            </a:r>
          </a:p>
          <a:p>
            <a:pPr marL="109728" indent="0">
              <a:spcBef>
                <a:spcPts val="0"/>
              </a:spcBef>
              <a:buNone/>
            </a:pPr>
            <a:endParaRPr lang="en-US" sz="2400" i="1" dirty="0"/>
          </a:p>
          <a:p>
            <a:pPr marL="109728" indent="0">
              <a:spcBef>
                <a:spcPts val="0"/>
              </a:spcBef>
              <a:buNone/>
            </a:pPr>
            <a:r>
              <a:rPr lang="en-US" sz="2400" i="1" dirty="0"/>
              <a:t>“beloved, knowing (these things) beforehand, beware lest, being carried away with the error of the wicked, </a:t>
            </a:r>
            <a:r>
              <a:rPr lang="en-US" sz="2400" i="1" u="sng" dirty="0"/>
              <a:t>ye fall from your own stedfastness</a:t>
            </a:r>
            <a:r>
              <a:rPr lang="en-US" sz="2400" i="1" dirty="0"/>
              <a:t>. But grow in the grace and knowledge of our Lord and Saviour Jesus Christ. To him (be) the glory both now and for ever. Amen.”</a:t>
            </a:r>
            <a:br>
              <a:rPr lang="en-US" sz="2400" i="1" dirty="0"/>
            </a:br>
            <a:r>
              <a:rPr lang="en-US" sz="2400" dirty="0"/>
              <a:t>2 Peter 3:15-18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B20FB8D-55E5-477D-967B-928F944080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/>
            <a:fld id="{48EC0A2F-2DF7-42AC-B514-2BE809C51AA2}" type="slidenum">
              <a:rPr lang="en-US">
                <a:solidFill>
                  <a:prstClr val="black"/>
                </a:solidFill>
                <a:latin typeface="Lucida Sans Unicode"/>
              </a:rPr>
              <a:pPr defTabSz="457200"/>
              <a:t>10</a:t>
            </a:fld>
            <a:endParaRPr lang="en-US">
              <a:solidFill>
                <a:prstClr val="black"/>
              </a:solidFill>
              <a:latin typeface="Lucida Sans Unicode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87628446-271D-451C-BAAC-B839C3BF76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14637"/>
            <a:ext cx="8229600" cy="723275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Conclusion:</a:t>
            </a:r>
          </a:p>
        </p:txBody>
      </p:sp>
    </p:spTree>
    <p:extLst>
      <p:ext uri="{BB962C8B-B14F-4D97-AF65-F5344CB8AC3E}">
        <p14:creationId xmlns:p14="http://schemas.microsoft.com/office/powerpoint/2010/main" val="357644414"/>
      </p:ext>
    </p:extLst>
  </p:cSld>
  <p:clrMapOvr>
    <a:masterClrMapping/>
  </p:clrMapOvr>
  <p:transition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D389602-D8F8-4BA0-B84A-B071D15722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0968" y="1226799"/>
            <a:ext cx="8805642" cy="5601533"/>
          </a:xfrm>
          <a:solidFill>
            <a:schemeClr val="bg1"/>
          </a:solidFill>
        </p:spPr>
        <p:txBody>
          <a:bodyPr wrap="square">
            <a:spAutoFit/>
          </a:bodyPr>
          <a:lstStyle/>
          <a:p>
            <a:pPr marL="109728" indent="0">
              <a:buNone/>
            </a:pPr>
            <a:r>
              <a:rPr lang="en-US" sz="2800" dirty="0"/>
              <a:t>Many are </a:t>
            </a:r>
            <a:r>
              <a:rPr lang="en-US" sz="2800" i="1" dirty="0"/>
              <a:t>“unstable (unsteadfast ASV) souls”</a:t>
            </a:r>
            <a:br>
              <a:rPr lang="en-US" sz="2800" i="1" dirty="0"/>
            </a:br>
            <a:r>
              <a:rPr lang="en-US" sz="2800" dirty="0"/>
              <a:t>(2 Peter 2:14; 3:16) </a:t>
            </a:r>
            <a:br>
              <a:rPr lang="en-US" sz="2800" dirty="0"/>
            </a:br>
            <a:r>
              <a:rPr lang="en-US" sz="2800" dirty="0"/>
              <a:t>Reuben.</a:t>
            </a:r>
          </a:p>
          <a:p>
            <a:pPr>
              <a:buClr>
                <a:schemeClr val="tx1"/>
              </a:buClr>
              <a:buSzPct val="100000"/>
            </a:pPr>
            <a:r>
              <a:rPr lang="en-US" sz="2000" dirty="0"/>
              <a:t>Genesis 49:3-4, </a:t>
            </a:r>
            <a:r>
              <a:rPr lang="en-US" sz="2000" i="1" dirty="0"/>
              <a:t>“Reuben, thou art my first-born, my might, and the beginning of my strength; The pre-eminence of dignity, and the pre-eminence of power.</a:t>
            </a:r>
            <a:br>
              <a:rPr lang="en-US" sz="2000" i="1" dirty="0"/>
            </a:br>
            <a:r>
              <a:rPr lang="en-US" sz="2400" b="1" i="1" dirty="0"/>
              <a:t>Boiling over as water, </a:t>
            </a:r>
            <a:r>
              <a:rPr lang="en-US" sz="2000" i="1" dirty="0"/>
              <a:t>thou shalt not have the pre-eminence; Because thou wentest up to thy father’s bed; Then defiledst thou it: he went up to my couch.” ASV</a:t>
            </a:r>
          </a:p>
          <a:p>
            <a:pPr>
              <a:buClr>
                <a:schemeClr val="tx1"/>
              </a:buClr>
              <a:buSzPct val="100000"/>
            </a:pPr>
            <a:r>
              <a:rPr lang="en-US" sz="2000" dirty="0"/>
              <a:t>Genesis 49:4, </a:t>
            </a:r>
            <a:r>
              <a:rPr lang="en-US" sz="2000" i="1" dirty="0"/>
              <a:t>“</a:t>
            </a:r>
            <a:r>
              <a:rPr lang="en-US" sz="2400" b="1" i="1" dirty="0"/>
              <a:t>Uncontrolled as water, </a:t>
            </a:r>
            <a:r>
              <a:rPr lang="en-US" sz="2000" i="1" dirty="0"/>
              <a:t>you shall not have preeminence, Because you went up to your father’s bed; Then you defiled it – he went up to my couch.” NASU</a:t>
            </a:r>
          </a:p>
          <a:p>
            <a:pPr>
              <a:buClr>
                <a:schemeClr val="tx1"/>
              </a:buClr>
              <a:buSzPct val="100000"/>
            </a:pPr>
            <a:r>
              <a:rPr lang="en-US" sz="2000" dirty="0"/>
              <a:t>Genesis 49:44, </a:t>
            </a:r>
            <a:r>
              <a:rPr lang="en-US" sz="2000" i="1" dirty="0"/>
              <a:t>“</a:t>
            </a:r>
            <a:r>
              <a:rPr lang="en-US" sz="2400" b="1" i="1" dirty="0"/>
              <a:t>Unstable as water</a:t>
            </a:r>
            <a:r>
              <a:rPr lang="en-US" sz="2000" i="1" dirty="0"/>
              <a:t>, thou shalt not excel; because thou wentest up to thy father’s bed; then defiledst thou it: he went up to my couch.” KJV</a:t>
            </a:r>
            <a:endParaRPr lang="en-US" sz="2000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CD32D2F-813E-4F9B-A4DF-C2B6735CCA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/>
            <a:fld id="{48EC0A2F-2DF7-42AC-B514-2BE809C51AA2}" type="slidenum">
              <a:rPr lang="en-US">
                <a:solidFill>
                  <a:prstClr val="black"/>
                </a:solidFill>
                <a:latin typeface="Lucida Sans Unicode"/>
              </a:rPr>
              <a:pPr defTabSz="457200"/>
              <a:t>2</a:t>
            </a:fld>
            <a:endParaRPr lang="en-US">
              <a:solidFill>
                <a:prstClr val="black"/>
              </a:solidFill>
              <a:latin typeface="Lucida Sans Unicode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53FCFF34-3201-4346-8DEB-39ADE713C2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84500"/>
            <a:ext cx="8229600" cy="723275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Unstable Souls</a:t>
            </a:r>
          </a:p>
        </p:txBody>
      </p:sp>
    </p:spTree>
    <p:extLst>
      <p:ext uri="{BB962C8B-B14F-4D97-AF65-F5344CB8AC3E}">
        <p14:creationId xmlns:p14="http://schemas.microsoft.com/office/powerpoint/2010/main" val="3429549164"/>
      </p:ext>
    </p:extLst>
  </p:cSld>
  <p:clrMapOvr>
    <a:masterClrMapping/>
  </p:clrMapOvr>
  <p:transition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F643158E-8FDB-4ED9-AD41-ED7C08F02B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7963" y="1281303"/>
            <a:ext cx="8815069" cy="5527154"/>
          </a:xfrm>
          <a:solidFill>
            <a:schemeClr val="bg1"/>
          </a:solidFill>
        </p:spPr>
        <p:txBody>
          <a:bodyPr wrap="square">
            <a:spAutoFit/>
          </a:bodyPr>
          <a:lstStyle/>
          <a:p>
            <a:pPr marL="109728" indent="0">
              <a:buNone/>
            </a:pPr>
            <a:r>
              <a:rPr lang="en-US" sz="2400" b="1" dirty="0"/>
              <a:t>They are double-minded. James 1:6-8; 4:8</a:t>
            </a:r>
          </a:p>
          <a:p>
            <a:pPr>
              <a:buClr>
                <a:schemeClr val="tx1"/>
              </a:buClr>
              <a:buSzPct val="100000"/>
            </a:pPr>
            <a:r>
              <a:rPr lang="en-US" sz="2000" dirty="0"/>
              <a:t>Double-minded man: </a:t>
            </a:r>
            <a:r>
              <a:rPr lang="en-US" sz="2000" i="1" dirty="0" err="1"/>
              <a:t>dispuchos</a:t>
            </a:r>
            <a:r>
              <a:rPr lang="en-US" sz="2000" i="1" dirty="0"/>
              <a:t> </a:t>
            </a:r>
            <a:r>
              <a:rPr lang="en-US" sz="2000" dirty="0"/>
              <a:t>literally refers to a “two-souled” person.</a:t>
            </a:r>
          </a:p>
          <a:p>
            <a:pPr>
              <a:buClr>
                <a:schemeClr val="tx1"/>
              </a:buClr>
              <a:buSzPct val="100000"/>
            </a:pPr>
            <a:r>
              <a:rPr lang="en-US" sz="2000" dirty="0"/>
              <a:t>“Wavering, uncertain, doubting; divided in interest” </a:t>
            </a:r>
            <a:r>
              <a:rPr lang="en-US" sz="1800" dirty="0"/>
              <a:t>(Thayer).</a:t>
            </a:r>
            <a:endParaRPr lang="en-US" sz="2000" dirty="0"/>
          </a:p>
          <a:p>
            <a:pPr>
              <a:buClr>
                <a:schemeClr val="tx1"/>
              </a:buClr>
              <a:buSzPct val="100000"/>
            </a:pPr>
            <a:r>
              <a:rPr lang="en-US" sz="2000" dirty="0"/>
              <a:t>Examples:</a:t>
            </a:r>
          </a:p>
          <a:p>
            <a:pPr lvl="1">
              <a:buClr>
                <a:schemeClr val="tx1"/>
              </a:buClr>
            </a:pPr>
            <a:r>
              <a:rPr lang="en-US" sz="2000" dirty="0"/>
              <a:t>Israel. 1 Kings 18:21</a:t>
            </a:r>
          </a:p>
          <a:p>
            <a:pPr lvl="1">
              <a:buClr>
                <a:schemeClr val="tx1"/>
              </a:buClr>
            </a:pPr>
            <a:r>
              <a:rPr lang="en-US" sz="2000" dirty="0"/>
              <a:t>Multitude. Matthew 6:24</a:t>
            </a:r>
          </a:p>
          <a:p>
            <a:pPr lvl="1">
              <a:buClr>
                <a:schemeClr val="tx1"/>
              </a:buClr>
            </a:pPr>
            <a:r>
              <a:rPr lang="en-US" sz="2000" dirty="0"/>
              <a:t>Rich young ruler. Matthew 19:16ff</a:t>
            </a:r>
          </a:p>
          <a:p>
            <a:pPr lvl="1">
              <a:buClr>
                <a:schemeClr val="tx1"/>
              </a:buClr>
            </a:pPr>
            <a:r>
              <a:rPr lang="en-US" sz="2000" dirty="0"/>
              <a:t>Man who sought to eat at the table of the Lord and at the table of demons.1 Corinthians 10:21</a:t>
            </a:r>
          </a:p>
          <a:p>
            <a:pPr lvl="1">
              <a:buClr>
                <a:schemeClr val="tx1"/>
              </a:buClr>
            </a:pPr>
            <a:r>
              <a:rPr lang="en-US" sz="2000" dirty="0"/>
              <a:t>The lukewarm person is a double-minded person.</a:t>
            </a:r>
            <a:br>
              <a:rPr lang="en-US" sz="2000" dirty="0"/>
            </a:br>
            <a:r>
              <a:rPr lang="en-US" sz="2000" dirty="0"/>
              <a:t>Revelation 3:15</a:t>
            </a:r>
          </a:p>
          <a:p>
            <a:pPr marL="109728" indent="0">
              <a:buNone/>
            </a:pPr>
            <a:endParaRPr lang="en-US" sz="2000" dirty="0"/>
          </a:p>
          <a:p>
            <a:pPr>
              <a:buClr>
                <a:schemeClr val="tx1"/>
              </a:buClr>
              <a:buSzPct val="100000"/>
            </a:pPr>
            <a:r>
              <a:rPr lang="en-US" sz="2000" dirty="0"/>
              <a:t>They are double-minded because they have two interests which are in conflict with each other; they are attempting to do the impossible – to serve both of them at the same time.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C4E8A9B-C38F-456E-A070-0737E5A65A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/>
            <a:fld id="{48EC0A2F-2DF7-42AC-B514-2BE809C51AA2}" type="slidenum">
              <a:rPr lang="en-US">
                <a:solidFill>
                  <a:prstClr val="black"/>
                </a:solidFill>
                <a:latin typeface="Lucida Sans Unicode"/>
              </a:rPr>
              <a:pPr defTabSz="457200"/>
              <a:t>3</a:t>
            </a:fld>
            <a:endParaRPr lang="en-US">
              <a:solidFill>
                <a:prstClr val="black"/>
              </a:solidFill>
              <a:latin typeface="Lucida Sans Unicode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7B72D87E-037A-48D6-923E-DB8B145029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8794" y="484501"/>
            <a:ext cx="8469984" cy="723275"/>
          </a:xfrm>
        </p:spPr>
        <p:txBody>
          <a:bodyPr wrap="square"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Characteristics of Unstable Souls</a:t>
            </a:r>
          </a:p>
        </p:txBody>
      </p:sp>
    </p:spTree>
    <p:extLst>
      <p:ext uri="{BB962C8B-B14F-4D97-AF65-F5344CB8AC3E}">
        <p14:creationId xmlns:p14="http://schemas.microsoft.com/office/powerpoint/2010/main" val="481405297"/>
      </p:ext>
    </p:extLst>
  </p:cSld>
  <p:clrMapOvr>
    <a:masterClrMapping/>
  </p:clrMapOvr>
  <p:transition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F643158E-8FDB-4ED9-AD41-ED7C08F02B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1" y="1481328"/>
            <a:ext cx="8391525" cy="3170099"/>
          </a:xfrm>
        </p:spPr>
        <p:txBody>
          <a:bodyPr>
            <a:spAutoFit/>
          </a:bodyPr>
          <a:lstStyle/>
          <a:p>
            <a:pPr marL="109728" indent="0">
              <a:buNone/>
            </a:pPr>
            <a:r>
              <a:rPr lang="en-US" sz="2800" b="1" dirty="0"/>
              <a:t>They are double-minded. James 1:6-8; 4:8</a:t>
            </a:r>
          </a:p>
          <a:p>
            <a:pPr>
              <a:buClr>
                <a:schemeClr val="tx1"/>
              </a:buClr>
              <a:buSzPct val="100000"/>
            </a:pPr>
            <a:r>
              <a:rPr lang="en-US" dirty="0"/>
              <a:t>Stable man has a fixed persuasion that God is, and that He is the Hearer of prayer.</a:t>
            </a:r>
          </a:p>
          <a:p>
            <a:pPr>
              <a:buClr>
                <a:schemeClr val="tx1"/>
              </a:buClr>
              <a:buSzPct val="100000"/>
            </a:pPr>
            <a:r>
              <a:rPr lang="en-US" dirty="0"/>
              <a:t>Stable man must expect an answer to his supplications, and be ready to mark the time and mode of it.</a:t>
            </a:r>
          </a:p>
          <a:p>
            <a:pPr>
              <a:buClr>
                <a:schemeClr val="tx1"/>
              </a:buClr>
              <a:buSzPct val="100000"/>
            </a:pPr>
            <a:r>
              <a:rPr lang="en-US" dirty="0"/>
              <a:t>cf. Paul. Acts 27:25; 2 Timothy 1:12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C4E8A9B-C38F-456E-A070-0737E5A65A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/>
            <a:fld id="{48EC0A2F-2DF7-42AC-B514-2BE809C51AA2}" type="slidenum">
              <a:rPr lang="en-US">
                <a:solidFill>
                  <a:prstClr val="black"/>
                </a:solidFill>
                <a:latin typeface="Lucida Sans Unicode"/>
              </a:rPr>
              <a:pPr defTabSz="457200"/>
              <a:t>4</a:t>
            </a:fld>
            <a:endParaRPr lang="en-US">
              <a:solidFill>
                <a:prstClr val="black"/>
              </a:solidFill>
              <a:latin typeface="Lucida Sans Unicode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7B72D87E-037A-48D6-923E-DB8B145029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8794" y="484501"/>
            <a:ext cx="8469984" cy="723275"/>
          </a:xfrm>
        </p:spPr>
        <p:txBody>
          <a:bodyPr wrap="square"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Characteristics of Unstable Souls</a:t>
            </a:r>
          </a:p>
        </p:txBody>
      </p:sp>
    </p:spTree>
    <p:extLst>
      <p:ext uri="{BB962C8B-B14F-4D97-AF65-F5344CB8AC3E}">
        <p14:creationId xmlns:p14="http://schemas.microsoft.com/office/powerpoint/2010/main" val="2176127023"/>
      </p:ext>
    </p:extLst>
  </p:cSld>
  <p:clrMapOvr>
    <a:masterClrMapping/>
  </p:clrMapOvr>
  <p:transition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F643158E-8FDB-4ED9-AD41-ED7C08F02B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1" y="1481328"/>
            <a:ext cx="8391525" cy="3064942"/>
          </a:xfrm>
        </p:spPr>
        <p:txBody>
          <a:bodyPr>
            <a:spAutoFit/>
          </a:bodyPr>
          <a:lstStyle/>
          <a:p>
            <a:pPr marL="109728" indent="0">
              <a:buNone/>
            </a:pPr>
            <a:r>
              <a:rPr lang="en-US" sz="2800" b="1" dirty="0"/>
              <a:t>They are tossed to and fro by every wind of doctrine. Ephesians 4:14-15</a:t>
            </a:r>
          </a:p>
          <a:p>
            <a:pPr>
              <a:buClr>
                <a:schemeClr val="tx1"/>
              </a:buClr>
              <a:buSzPct val="100000"/>
            </a:pPr>
            <a:r>
              <a:rPr lang="en-US" dirty="0"/>
              <a:t>Congregations.</a:t>
            </a:r>
          </a:p>
          <a:p>
            <a:pPr lvl="1">
              <a:buClr>
                <a:schemeClr val="tx1"/>
              </a:buClr>
            </a:pPr>
            <a:r>
              <a:rPr lang="en-US" dirty="0"/>
              <a:t>Pergamum. Revelation 2:12ff</a:t>
            </a:r>
          </a:p>
          <a:p>
            <a:pPr lvl="1">
              <a:buClr>
                <a:schemeClr val="tx1"/>
              </a:buClr>
            </a:pPr>
            <a:r>
              <a:rPr lang="en-US" dirty="0"/>
              <a:t>Thyatira. Revelation 2:18ff</a:t>
            </a:r>
          </a:p>
          <a:p>
            <a:pPr>
              <a:buClr>
                <a:schemeClr val="tx1"/>
              </a:buClr>
              <a:buSzPct val="100000"/>
            </a:pPr>
            <a:r>
              <a:rPr lang="en-US" dirty="0"/>
              <a:t>Preachers.</a:t>
            </a:r>
          </a:p>
          <a:p>
            <a:pPr lvl="1">
              <a:buClr>
                <a:schemeClr val="tx1"/>
              </a:buClr>
            </a:pPr>
            <a:r>
              <a:rPr lang="en-US" dirty="0"/>
              <a:t>Demas. 2 Timothy 4:10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C4E8A9B-C38F-456E-A070-0737E5A65A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/>
            <a:fld id="{48EC0A2F-2DF7-42AC-B514-2BE809C51AA2}" type="slidenum">
              <a:rPr lang="en-US">
                <a:solidFill>
                  <a:prstClr val="black"/>
                </a:solidFill>
                <a:latin typeface="Lucida Sans Unicode"/>
              </a:rPr>
              <a:pPr defTabSz="457200"/>
              <a:t>5</a:t>
            </a:fld>
            <a:endParaRPr lang="en-US">
              <a:solidFill>
                <a:prstClr val="black"/>
              </a:solidFill>
              <a:latin typeface="Lucida Sans Unicode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7B72D87E-037A-48D6-923E-DB8B145029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9941" y="484501"/>
            <a:ext cx="8507691" cy="723275"/>
          </a:xfrm>
        </p:spPr>
        <p:txBody>
          <a:bodyPr wrap="square"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Characteristics of Unstable Souls</a:t>
            </a:r>
          </a:p>
        </p:txBody>
      </p:sp>
    </p:spTree>
    <p:extLst>
      <p:ext uri="{BB962C8B-B14F-4D97-AF65-F5344CB8AC3E}">
        <p14:creationId xmlns:p14="http://schemas.microsoft.com/office/powerpoint/2010/main" val="1604137948"/>
      </p:ext>
    </p:extLst>
  </p:cSld>
  <p:clrMapOvr>
    <a:masterClrMapping/>
  </p:clrMapOvr>
  <p:transition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F643158E-8FDB-4ED9-AD41-ED7C08F02B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1" y="1481328"/>
            <a:ext cx="8391525" cy="4119076"/>
          </a:xfrm>
        </p:spPr>
        <p:txBody>
          <a:bodyPr>
            <a:spAutoFit/>
          </a:bodyPr>
          <a:lstStyle/>
          <a:p>
            <a:pPr marL="109728" indent="0">
              <a:buNone/>
            </a:pPr>
            <a:r>
              <a:rPr lang="en-US" sz="2800" b="1" dirty="0"/>
              <a:t>Do not count the cost, do not persevere.</a:t>
            </a:r>
            <a:br>
              <a:rPr lang="en-US" sz="2800" b="1" dirty="0"/>
            </a:br>
            <a:r>
              <a:rPr lang="en-US" sz="2800" b="1" dirty="0"/>
              <a:t>Luke 14:25; cf. Luke 8:14</a:t>
            </a:r>
          </a:p>
          <a:p>
            <a:pPr marL="109728" indent="0">
              <a:buNone/>
            </a:pPr>
            <a:endParaRPr lang="en-US" b="1" dirty="0"/>
          </a:p>
          <a:p>
            <a:pPr marL="109728" indent="0">
              <a:buNone/>
            </a:pPr>
            <a:r>
              <a:rPr lang="en-US" dirty="0"/>
              <a:t>An unstable character is marked by these traits: (a) He acts out of passion.</a:t>
            </a:r>
          </a:p>
          <a:p>
            <a:pPr marL="631825" indent="-522288">
              <a:buNone/>
            </a:pPr>
            <a:r>
              <a:rPr lang="en-US" dirty="0"/>
              <a:t>(b) He is strongly influenced by what others think about him.</a:t>
            </a:r>
          </a:p>
          <a:p>
            <a:pPr marL="109728" indent="0">
              <a:buNone/>
            </a:pPr>
            <a:r>
              <a:rPr lang="en-US" dirty="0"/>
              <a:t>(c) He is constantly fluctuating.</a:t>
            </a:r>
          </a:p>
          <a:p>
            <a:pPr marL="109728" indent="0">
              <a:buNone/>
            </a:pPr>
            <a:r>
              <a:rPr lang="en-US" dirty="0"/>
              <a:t>(d) He has a divided allegiance.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C4E8A9B-C38F-456E-A070-0737E5A65A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/>
            <a:fld id="{48EC0A2F-2DF7-42AC-B514-2BE809C51AA2}" type="slidenum">
              <a:rPr lang="en-US">
                <a:solidFill>
                  <a:prstClr val="black"/>
                </a:solidFill>
                <a:latin typeface="Lucida Sans Unicode"/>
              </a:rPr>
              <a:pPr defTabSz="457200"/>
              <a:t>6</a:t>
            </a:fld>
            <a:endParaRPr lang="en-US">
              <a:solidFill>
                <a:prstClr val="black"/>
              </a:solidFill>
              <a:latin typeface="Lucida Sans Unicode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7B72D87E-037A-48D6-923E-DB8B145029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8795" y="484501"/>
            <a:ext cx="8479410" cy="723275"/>
          </a:xfrm>
        </p:spPr>
        <p:txBody>
          <a:bodyPr wrap="square"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Characteristics of Unstable Souls</a:t>
            </a:r>
          </a:p>
        </p:txBody>
      </p:sp>
    </p:spTree>
    <p:extLst>
      <p:ext uri="{BB962C8B-B14F-4D97-AF65-F5344CB8AC3E}">
        <p14:creationId xmlns:p14="http://schemas.microsoft.com/office/powerpoint/2010/main" val="272210018"/>
      </p:ext>
    </p:extLst>
  </p:cSld>
  <p:clrMapOvr>
    <a:masterClrMapping/>
  </p:clrMapOvr>
  <p:transition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13DCC41A-C3EE-4E58-85DE-B40260F4C7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9492" y="1358779"/>
            <a:ext cx="8324850" cy="5365571"/>
          </a:xfrm>
          <a:solidFill>
            <a:schemeClr val="bg1"/>
          </a:solidFill>
        </p:spPr>
        <p:txBody>
          <a:bodyPr>
            <a:spAutoFit/>
          </a:bodyPr>
          <a:lstStyle/>
          <a:p>
            <a:pPr marL="109728" indent="0">
              <a:buNone/>
            </a:pPr>
            <a:r>
              <a:rPr lang="en-US" sz="2800" b="1" dirty="0"/>
              <a:t>A mature Christian is rooted and grounded in his commitment to Christ.</a:t>
            </a:r>
          </a:p>
          <a:p>
            <a:pPr>
              <a:buClr>
                <a:schemeClr val="tx1"/>
              </a:buClr>
              <a:buSzPct val="100000"/>
            </a:pPr>
            <a:r>
              <a:rPr lang="en-US" dirty="0"/>
              <a:t>He is rooted and grounded in love.</a:t>
            </a:r>
            <a:br>
              <a:rPr lang="en-US" dirty="0"/>
            </a:br>
            <a:r>
              <a:rPr lang="en-US" dirty="0"/>
              <a:t>Ephesians 3:17</a:t>
            </a:r>
          </a:p>
          <a:p>
            <a:pPr>
              <a:buClr>
                <a:schemeClr val="tx1"/>
              </a:buClr>
              <a:buSzPct val="100000"/>
            </a:pPr>
            <a:r>
              <a:rPr lang="en-US" dirty="0"/>
              <a:t>His love for God is first. Matthew 22:37</a:t>
            </a:r>
          </a:p>
          <a:p>
            <a:pPr marL="109728" indent="0">
              <a:buNone/>
            </a:pPr>
            <a:endParaRPr lang="en-US" dirty="0"/>
          </a:p>
          <a:p>
            <a:pPr>
              <a:buClr>
                <a:schemeClr val="tx1"/>
              </a:buClr>
              <a:buSzPct val="100000"/>
            </a:pPr>
            <a:r>
              <a:rPr lang="en-US" dirty="0"/>
              <a:t>The stable Christian does not have to decide with every confrontation whether or not he is going to serve Christ.</a:t>
            </a:r>
          </a:p>
          <a:p>
            <a:pPr>
              <a:buClr>
                <a:schemeClr val="tx1"/>
              </a:buClr>
              <a:buSzPct val="100000"/>
            </a:pPr>
            <a:r>
              <a:rPr lang="en-US" dirty="0"/>
              <a:t>He has made his commitment to Christ and will be faithful to it. </a:t>
            </a:r>
            <a:r>
              <a:rPr lang="en-US" i="1" dirty="0"/>
              <a:t>“As for me and my house …” </a:t>
            </a:r>
            <a:r>
              <a:rPr lang="en-US" dirty="0"/>
              <a:t>Joshua 24:15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E1D7944-AB32-4268-8EE8-2DB49D5F46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/>
            <a:fld id="{48EC0A2F-2DF7-42AC-B514-2BE809C51AA2}" type="slidenum">
              <a:rPr lang="en-US">
                <a:solidFill>
                  <a:prstClr val="black"/>
                </a:solidFill>
                <a:latin typeface="Lucida Sans Unicode"/>
              </a:rPr>
              <a:pPr defTabSz="457200"/>
              <a:t>7</a:t>
            </a:fld>
            <a:endParaRPr lang="en-US">
              <a:solidFill>
                <a:prstClr val="black"/>
              </a:solidFill>
              <a:latin typeface="Lucida Sans Unicode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641533A8-3226-4352-9679-3619BD458C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4021" y="484500"/>
            <a:ext cx="7828961" cy="723275"/>
          </a:xfrm>
        </p:spPr>
        <p:txBody>
          <a:bodyPr wrap="square"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Maturity Is Marked By Stability</a:t>
            </a:r>
          </a:p>
        </p:txBody>
      </p:sp>
    </p:spTree>
    <p:extLst>
      <p:ext uri="{BB962C8B-B14F-4D97-AF65-F5344CB8AC3E}">
        <p14:creationId xmlns:p14="http://schemas.microsoft.com/office/powerpoint/2010/main" val="1031497696"/>
      </p:ext>
    </p:extLst>
  </p:cSld>
  <p:clrMapOvr>
    <a:masterClrMapping/>
  </p:clrMapOvr>
  <p:transition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13DCC41A-C3EE-4E58-85DE-B40260F4C7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0968" y="1368206"/>
            <a:ext cx="8882064" cy="5375831"/>
          </a:xfrm>
          <a:solidFill>
            <a:schemeClr val="bg1"/>
          </a:solidFill>
        </p:spPr>
        <p:txBody>
          <a:bodyPr wrap="square">
            <a:spAutoFit/>
          </a:bodyPr>
          <a:lstStyle/>
          <a:p>
            <a:pPr marL="109728" indent="0">
              <a:buNone/>
            </a:pPr>
            <a:r>
              <a:rPr lang="en-US" sz="3000" b="1" dirty="0"/>
              <a:t>A mature Christian is rooted and grounded in the faith. </a:t>
            </a:r>
          </a:p>
          <a:p>
            <a:pPr>
              <a:buClr>
                <a:schemeClr val="tx1"/>
              </a:buClr>
              <a:buSzPct val="100000"/>
            </a:pPr>
            <a:r>
              <a:rPr lang="en-US" dirty="0"/>
              <a:t>Learned the revelation of God; he can discern between good and evil. Hebrews 5:11-14; </a:t>
            </a:r>
            <a:br>
              <a:rPr lang="en-US" dirty="0"/>
            </a:br>
            <a:r>
              <a:rPr lang="en-US" dirty="0"/>
              <a:t>cf. Colossians 1:23; 2:6-7; 2 Thessalonians 2:7</a:t>
            </a:r>
          </a:p>
          <a:p>
            <a:pPr>
              <a:buClr>
                <a:schemeClr val="tx1"/>
              </a:buClr>
              <a:buSzPct val="100000"/>
            </a:pPr>
            <a:r>
              <a:rPr lang="en-US" dirty="0"/>
              <a:t>His knowledge of God’s word enables him to recognize false doctrine. 2 John 9-11</a:t>
            </a:r>
          </a:p>
          <a:p>
            <a:pPr>
              <a:buClr>
                <a:schemeClr val="tx1"/>
              </a:buClr>
              <a:buSzPct val="100000"/>
            </a:pPr>
            <a:r>
              <a:rPr lang="en-US" dirty="0"/>
              <a:t>He stands opposed to those who bring it. </a:t>
            </a:r>
            <a:br>
              <a:rPr lang="en-US" dirty="0"/>
            </a:br>
            <a:r>
              <a:rPr lang="en-US" dirty="0"/>
              <a:t>Romans 16:17-18</a:t>
            </a:r>
          </a:p>
          <a:p>
            <a:pPr>
              <a:buClr>
                <a:schemeClr val="tx1"/>
              </a:buClr>
              <a:buSzPct val="100000"/>
            </a:pPr>
            <a:r>
              <a:rPr lang="en-US" dirty="0"/>
              <a:t>When false teachers come, the mature Christian can be counted on to stand for the truth – for he is rooted and grounded in the faith.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E1D7944-AB32-4268-8EE8-2DB49D5F46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/>
            <a:fld id="{48EC0A2F-2DF7-42AC-B514-2BE809C51AA2}" type="slidenum">
              <a:rPr lang="en-US">
                <a:solidFill>
                  <a:prstClr val="black"/>
                </a:solidFill>
                <a:latin typeface="Lucida Sans Unicode"/>
              </a:rPr>
              <a:pPr defTabSz="457200"/>
              <a:t>8</a:t>
            </a:fld>
            <a:endParaRPr lang="en-US">
              <a:solidFill>
                <a:prstClr val="black"/>
              </a:solidFill>
              <a:latin typeface="Lucida Sans Unicode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641533A8-3226-4352-9679-3619BD458C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3448" y="484500"/>
            <a:ext cx="7810107" cy="723275"/>
          </a:xfrm>
        </p:spPr>
        <p:txBody>
          <a:bodyPr wrap="square"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Maturity Is Marked By Stability</a:t>
            </a:r>
          </a:p>
        </p:txBody>
      </p:sp>
    </p:spTree>
    <p:extLst>
      <p:ext uri="{BB962C8B-B14F-4D97-AF65-F5344CB8AC3E}">
        <p14:creationId xmlns:p14="http://schemas.microsoft.com/office/powerpoint/2010/main" val="2790480683"/>
      </p:ext>
    </p:extLst>
  </p:cSld>
  <p:clrMapOvr>
    <a:masterClrMapping/>
  </p:clrMapOvr>
  <p:transition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13DCC41A-C3EE-4E58-85DE-B40260F4C7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81330"/>
            <a:ext cx="8324850" cy="1836400"/>
          </a:xfrm>
        </p:spPr>
        <p:txBody>
          <a:bodyPr>
            <a:spAutoFit/>
          </a:bodyPr>
          <a:lstStyle/>
          <a:p>
            <a:pPr marL="109728" indent="0">
              <a:buNone/>
            </a:pPr>
            <a:r>
              <a:rPr lang="en-US" sz="2800" b="1" dirty="0"/>
              <a:t>The mature Christian perseveres through the temptations and trials of life.</a:t>
            </a:r>
          </a:p>
          <a:p>
            <a:r>
              <a:rPr lang="en-US" dirty="0"/>
              <a:t>Like Job and the prophets endured affliction with faith in God. James 5:7-11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E1D7944-AB32-4268-8EE8-2DB49D5F46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/>
            <a:fld id="{48EC0A2F-2DF7-42AC-B514-2BE809C51AA2}" type="slidenum">
              <a:rPr lang="en-US">
                <a:solidFill>
                  <a:prstClr val="black"/>
                </a:solidFill>
                <a:latin typeface="Lucida Sans Unicode"/>
              </a:rPr>
              <a:pPr defTabSz="457200"/>
              <a:t>9</a:t>
            </a:fld>
            <a:endParaRPr lang="en-US">
              <a:solidFill>
                <a:prstClr val="black"/>
              </a:solidFill>
              <a:latin typeface="Lucida Sans Unicode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641533A8-3226-4352-9679-3619BD458C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4021" y="484500"/>
            <a:ext cx="7810107" cy="723275"/>
          </a:xfrm>
        </p:spPr>
        <p:txBody>
          <a:bodyPr wrap="square"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Maturity Is Marked By Stability</a:t>
            </a:r>
          </a:p>
        </p:txBody>
      </p:sp>
    </p:spTree>
    <p:extLst>
      <p:ext uri="{BB962C8B-B14F-4D97-AF65-F5344CB8AC3E}">
        <p14:creationId xmlns:p14="http://schemas.microsoft.com/office/powerpoint/2010/main" val="3771152963"/>
      </p:ext>
    </p:extLst>
  </p:cSld>
  <p:clrMapOvr>
    <a:masterClrMapping/>
  </p:clrMapOvr>
  <p:transition>
    <p:fade thruBlk="1"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</TotalTime>
  <Words>835</Words>
  <Application>Microsoft Office PowerPoint</Application>
  <PresentationFormat>On-screen Show (4:3)</PresentationFormat>
  <Paragraphs>73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Arial</vt:lpstr>
      <vt:lpstr>Calibri</vt:lpstr>
      <vt:lpstr>Lucida Sans Unicode</vt:lpstr>
      <vt:lpstr>Verdana</vt:lpstr>
      <vt:lpstr>Wingdings 2</vt:lpstr>
      <vt:lpstr>Wingdings 3</vt:lpstr>
      <vt:lpstr>Concourse</vt:lpstr>
      <vt:lpstr>Unstable Souls</vt:lpstr>
      <vt:lpstr>Unstable Souls</vt:lpstr>
      <vt:lpstr>Characteristics of Unstable Souls</vt:lpstr>
      <vt:lpstr>Characteristics of Unstable Souls</vt:lpstr>
      <vt:lpstr>Characteristics of Unstable Souls</vt:lpstr>
      <vt:lpstr>Characteristics of Unstable Souls</vt:lpstr>
      <vt:lpstr>Maturity Is Marked By Stability</vt:lpstr>
      <vt:lpstr>Maturity Is Marked By Stability</vt:lpstr>
      <vt:lpstr>Maturity Is Marked By Stability</vt:lpstr>
      <vt:lpstr>Conclusion: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Unstable Souls   </dc:title>
  <dc:creator>mgalloway2715@gmail.com</dc:creator>
  <cp:lastModifiedBy>Richard Lidh</cp:lastModifiedBy>
  <cp:revision>10</cp:revision>
  <cp:lastPrinted>2020-09-20T04:00:34Z</cp:lastPrinted>
  <dcterms:created xsi:type="dcterms:W3CDTF">2020-09-20T01:24:19Z</dcterms:created>
  <dcterms:modified xsi:type="dcterms:W3CDTF">2020-09-20T04:01:18Z</dcterms:modified>
</cp:coreProperties>
</file>